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22"/>
  </p:notesMasterIdLst>
  <p:sldIdLst>
    <p:sldId id="258" r:id="rId2"/>
    <p:sldId id="259" r:id="rId3"/>
    <p:sldId id="261" r:id="rId4"/>
    <p:sldId id="262" r:id="rId5"/>
    <p:sldId id="263" r:id="rId6"/>
    <p:sldId id="264" r:id="rId7"/>
    <p:sldId id="265" r:id="rId8"/>
    <p:sldId id="267" r:id="rId9"/>
    <p:sldId id="270" r:id="rId10"/>
    <p:sldId id="271" r:id="rId11"/>
    <p:sldId id="279" r:id="rId12"/>
    <p:sldId id="280" r:id="rId13"/>
    <p:sldId id="281" r:id="rId14"/>
    <p:sldId id="282" r:id="rId15"/>
    <p:sldId id="272" r:id="rId16"/>
    <p:sldId id="273" r:id="rId17"/>
    <p:sldId id="274" r:id="rId18"/>
    <p:sldId id="278" r:id="rId19"/>
    <p:sldId id="277" r:id="rId20"/>
    <p:sldId id="27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C048DFA-E6F9-9F4F-9DB1-604C8E7A1C1F}">
          <p14:sldIdLst>
            <p14:sldId id="258"/>
            <p14:sldId id="259"/>
            <p14:sldId id="261"/>
            <p14:sldId id="262"/>
            <p14:sldId id="263"/>
            <p14:sldId id="264"/>
            <p14:sldId id="265"/>
            <p14:sldId id="267"/>
            <p14:sldId id="270"/>
            <p14:sldId id="271"/>
            <p14:sldId id="279"/>
            <p14:sldId id="280"/>
            <p14:sldId id="281"/>
            <p14:sldId id="282"/>
            <p14:sldId id="272"/>
            <p14:sldId id="273"/>
            <p14:sldId id="274"/>
            <p14:sldId id="278"/>
            <p14:sldId id="277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 autoAdjust="0"/>
    <p:restoredTop sz="79592" autoAdjust="0"/>
  </p:normalViewPr>
  <p:slideViewPr>
    <p:cSldViewPr snapToGrid="0" snapToObjects="1">
      <p:cViewPr varScale="1">
        <p:scale>
          <a:sx n="100" d="100"/>
          <a:sy n="100" d="100"/>
        </p:scale>
        <p:origin x="180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2.jpg>
</file>

<file path=ppt/media/image3.jpe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3E57C-7A75-4E1B-9C9D-A97DC44D4172}" type="datetimeFigureOut">
              <a:rPr lang="en-GB" smtClean="0"/>
              <a:t>13/12/2023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3E0B1-0C21-4B1F-9036-D8F2F07291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347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0.56- 0.77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64574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Weight and height among school children</a:t>
            </a:r>
          </a:p>
          <a:p>
            <a:endParaRPr lang="en-US" dirty="0"/>
          </a:p>
          <a:p>
            <a:r>
              <a:rPr lang="en-US" dirty="0"/>
              <a:t>Null </a:t>
            </a:r>
            <a:r>
              <a:rPr lang="en-US" dirty="0" err="1"/>
              <a:t>hypthe</a:t>
            </a:r>
            <a:r>
              <a:rPr lang="en-US" dirty="0"/>
              <a:t>= the weight and height of school children are not equal</a:t>
            </a:r>
          </a:p>
          <a:p>
            <a:endParaRPr lang="en-US" dirty="0"/>
          </a:p>
          <a:p>
            <a:r>
              <a:rPr lang="en-US" dirty="0"/>
              <a:t>Alt= the wight and </a:t>
            </a:r>
            <a:r>
              <a:rPr lang="en-US" dirty="0" err="1"/>
              <a:t>hiegh</a:t>
            </a:r>
            <a:r>
              <a:rPr lang="en-US" dirty="0"/>
              <a:t> of school are equal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3139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two sample t-test has been performed.</a:t>
            </a:r>
          </a:p>
          <a:p>
            <a:r>
              <a:rPr lang="en-US" dirty="0"/>
              <a:t>The t-test value is -3.994 with a p-value 0.00 which is lower than 0.01 so we can conclude that there is difference between the groups and the test statistics is significant</a:t>
            </a:r>
          </a:p>
          <a:p>
            <a:r>
              <a:rPr lang="en-US" dirty="0"/>
              <a:t>The 95% CI shows that it does not include 1, so it is significant</a:t>
            </a:r>
          </a:p>
          <a:p>
            <a:r>
              <a:rPr lang="en-US" dirty="0"/>
              <a:t>The mean differences are shown for both groups and there is a difference in mean for both groups are observed.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704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Here, paired t-test was performed and it is useful when there is before and after scenario.</a:t>
            </a:r>
          </a:p>
          <a:p>
            <a:endParaRPr lang="en-US" dirty="0"/>
          </a:p>
          <a:p>
            <a:r>
              <a:rPr lang="en-US" dirty="0"/>
              <a:t>The T-test value is 20.789 with a p-value &lt;2.2e-16 which is higher than 0.05 so we can say that test is insignificant</a:t>
            </a:r>
          </a:p>
          <a:p>
            <a:endParaRPr lang="en-US" dirty="0"/>
          </a:p>
          <a:p>
            <a:r>
              <a:rPr lang="en-US" dirty="0"/>
              <a:t>95 % CI does not contain 1, it is significant</a:t>
            </a:r>
          </a:p>
          <a:p>
            <a:r>
              <a:rPr lang="en-US" dirty="0"/>
              <a:t>Mean differences are shown for two is 6.17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614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F46960-5967-5840-B330-2ECD3C492C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608"/>
            <a:ext cx="9142570" cy="685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59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5DD430-9727-C844-A598-26063C75DE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0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4E27B-905F-8D4A-843C-3474D8580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6C56AE-3A23-1C42-844F-6CF0A6D924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04403AFC-BAD3-6842-84A1-706291FF1B09}"/>
              </a:ext>
            </a:extLst>
          </p:cNvPr>
          <p:cNvSpPr txBox="1">
            <a:spLocks/>
          </p:cNvSpPr>
          <p:nvPr userDrawn="1"/>
        </p:nvSpPr>
        <p:spPr>
          <a:xfrm>
            <a:off x="515438" y="81797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8E6AF9C-A5C0-3B4D-AE1C-1AB44F072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4413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999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9821-70B3-4328-A350-80CCB20B9BC6}" type="datetimeFigureOut">
              <a:rPr lang="en-US" smtClean="0"/>
              <a:pPr/>
              <a:t>12/13/23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1D78-A4CE-4E8D-8E38-CF9315FA16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884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42E2965-B75C-DEB4-7D32-17FA582F54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8F745B4-25BB-E73F-BDDE-EAD45F9B3A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CD87FDD-C385-EDB2-F52A-4D5B201B14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35FA02-3CF5-E143-B23D-405388B8D9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6883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3654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3" r:id="rId2"/>
    <p:sldLayoutId id="2147483666" r:id="rId3"/>
    <p:sldLayoutId id="2147483667" r:id="rId4"/>
    <p:sldLayoutId id="214748366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isticshowto.com/what-is-statistical-significance/" TargetMode="External"/><Relationship Id="rId2" Type="http://schemas.openxmlformats.org/officeDocument/2006/relationships/hyperlink" Target="http://wagner.nyu.edu/files/students/Math_Review_-_Review_topics_-_Percents.pdf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5D9DC-0E2E-E441-A202-9918A6F2F6BA}"/>
              </a:ext>
            </a:extLst>
          </p:cNvPr>
          <p:cNvSpPr txBox="1">
            <a:spLocks/>
          </p:cNvSpPr>
          <p:nvPr/>
        </p:nvSpPr>
        <p:spPr>
          <a:xfrm>
            <a:off x="780891" y="2527439"/>
            <a:ext cx="7772400" cy="6460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Numerical Analysis</a:t>
            </a:r>
            <a:endParaRPr lang="en-GB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433A97-FCB8-7341-A18D-D171B3A5AD4E}"/>
              </a:ext>
            </a:extLst>
          </p:cNvPr>
          <p:cNvSpPr txBox="1">
            <a:spLocks/>
          </p:cNvSpPr>
          <p:nvPr/>
        </p:nvSpPr>
        <p:spPr>
          <a:xfrm>
            <a:off x="598011" y="4015482"/>
            <a:ext cx="7772400" cy="649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6000" kern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GB" sz="2400" dirty="0">
                <a:solidFill>
                  <a:schemeClr val="bg1"/>
                </a:solidFill>
              </a:rPr>
              <a:t>Seminar Session 3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GB" sz="2400" dirty="0">
                <a:solidFill>
                  <a:schemeClr val="bg1"/>
                </a:solidFill>
              </a:rPr>
              <a:t>Russell Kabir, PhD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5B212-23F3-0942-89E4-2FB419A91ED9}"/>
              </a:ext>
            </a:extLst>
          </p:cNvPr>
          <p:cNvSpPr txBox="1"/>
          <p:nvPr/>
        </p:nvSpPr>
        <p:spPr>
          <a:xfrm>
            <a:off x="2412274" y="32482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93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58D1D509-A877-457A-BD39-C43C30707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7837"/>
            <a:ext cx="9144000" cy="366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360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9962913-7620-18CA-EF9F-B9BFE19DD86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7670800" cy="4351338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dirty="0"/>
              <a:t>A hypothesis is a statement about one or more </a:t>
            </a:r>
            <a:r>
              <a:rPr lang="en-AU" dirty="0">
                <a:solidFill>
                  <a:srgbClr val="C00000"/>
                </a:solidFill>
              </a:rPr>
              <a:t>populations 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dirty="0"/>
              <a:t>Hypothesis is concerned about </a:t>
            </a:r>
            <a:r>
              <a:rPr lang="en-AU" dirty="0">
                <a:solidFill>
                  <a:srgbClr val="C00000"/>
                </a:solidFill>
              </a:rPr>
              <a:t>population </a:t>
            </a:r>
            <a:r>
              <a:rPr lang="en-AU" dirty="0"/>
              <a:t>(not sample)</a:t>
            </a: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dirty="0"/>
              <a:t>Two types of hypothesis: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AU" dirty="0">
                <a:solidFill>
                  <a:srgbClr val="C00000"/>
                </a:solidFill>
              </a:rPr>
              <a:t>Null hypothesis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AU" dirty="0">
                <a:solidFill>
                  <a:srgbClr val="C00000"/>
                </a:solidFill>
              </a:rPr>
              <a:t>Alternative hypothesis 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AU" dirty="0">
                <a:solidFill>
                  <a:srgbClr val="C00000"/>
                </a:solidFill>
              </a:rPr>
              <a:t>Climate change and human health in the UK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AU" dirty="0">
                <a:solidFill>
                  <a:srgbClr val="C00000"/>
                </a:solidFill>
              </a:rPr>
              <a:t>Null hypothesis: There is no impact of climate change on human health in the UK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AU" dirty="0">
                <a:solidFill>
                  <a:srgbClr val="C00000"/>
                </a:solidFill>
              </a:rPr>
              <a:t>Alt Hypo: there is impact of climate change on human health in the UK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5B2F59-FC14-5354-A8CC-942C96A49E7F}"/>
              </a:ext>
            </a:extLst>
          </p:cNvPr>
          <p:cNvSpPr txBox="1"/>
          <p:nvPr/>
        </p:nvSpPr>
        <p:spPr>
          <a:xfrm>
            <a:off x="2489200" y="495300"/>
            <a:ext cx="193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Hypothesis Testing</a:t>
            </a:r>
          </a:p>
        </p:txBody>
      </p:sp>
    </p:spTree>
    <p:extLst>
      <p:ext uri="{BB962C8B-B14F-4D97-AF65-F5344CB8AC3E}">
        <p14:creationId xmlns:p14="http://schemas.microsoft.com/office/powerpoint/2010/main" val="451859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624AA6C-D321-0020-E257-8AC8E90D394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71628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/>
              <a:t>Null hypothesis: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AU"/>
              <a:t>Null hypothesis is the hypothesis of </a:t>
            </a:r>
            <a:r>
              <a:rPr lang="en-AU">
                <a:solidFill>
                  <a:srgbClr val="FF0000"/>
                </a:solidFill>
              </a:rPr>
              <a:t>no difference or equality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AU">
                <a:solidFill>
                  <a:srgbClr val="C00000"/>
                </a:solidFill>
              </a:rPr>
              <a:t>We test the null hypothesis, </a:t>
            </a:r>
            <a:r>
              <a:rPr lang="en-AU"/>
              <a:t>not the alternative hypothesis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endParaRPr lang="en-AU"/>
          </a:p>
          <a:p>
            <a:pPr>
              <a:lnSpc>
                <a:spcPct val="100000"/>
              </a:lnSpc>
              <a:spcAft>
                <a:spcPts val="1200"/>
              </a:spcAft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03064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process&#10;&#10;Description automatically generated">
            <a:extLst>
              <a:ext uri="{FF2B5EF4-FFF2-40B4-BE49-F238E27FC236}">
                <a16:creationId xmlns:a16="http://schemas.microsoft.com/office/drawing/2014/main" id="{0478E64D-A719-2FA6-E234-E434BA982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50" y="1752600"/>
            <a:ext cx="7759700" cy="4546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0767C7-CDB4-E6C2-F8B3-EFFBB4D0F1C7}"/>
              </a:ext>
            </a:extLst>
          </p:cNvPr>
          <p:cNvSpPr txBox="1"/>
          <p:nvPr/>
        </p:nvSpPr>
        <p:spPr>
          <a:xfrm>
            <a:off x="2768600" y="546100"/>
            <a:ext cx="2490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Hypothesis Testing Steps</a:t>
            </a:r>
          </a:p>
        </p:txBody>
      </p:sp>
    </p:spTree>
    <p:extLst>
      <p:ext uri="{BB962C8B-B14F-4D97-AF65-F5344CB8AC3E}">
        <p14:creationId xmlns:p14="http://schemas.microsoft.com/office/powerpoint/2010/main" val="1114279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type of error&#10;&#10;Description automatically generated">
            <a:extLst>
              <a:ext uri="{FF2B5EF4-FFF2-40B4-BE49-F238E27FC236}">
                <a16:creationId xmlns:a16="http://schemas.microsoft.com/office/drawing/2014/main" id="{A8885016-311B-08E7-35F2-A54044DB9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1898650"/>
            <a:ext cx="7264400" cy="38036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C8C8D3-CAFB-F224-D56F-4C9C7B13A012}"/>
              </a:ext>
            </a:extLst>
          </p:cNvPr>
          <p:cNvSpPr txBox="1"/>
          <p:nvPr/>
        </p:nvSpPr>
        <p:spPr>
          <a:xfrm>
            <a:off x="3302000" y="635000"/>
            <a:ext cx="1901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Type 1 and 2 error</a:t>
            </a:r>
          </a:p>
        </p:txBody>
      </p:sp>
    </p:spTree>
    <p:extLst>
      <p:ext uri="{BB962C8B-B14F-4D97-AF65-F5344CB8AC3E}">
        <p14:creationId xmlns:p14="http://schemas.microsoft.com/office/powerpoint/2010/main" val="2353841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54A9EF9-58D1-5C86-D2DA-722EC36416F6}"/>
              </a:ext>
            </a:extLst>
          </p:cNvPr>
          <p:cNvSpPr txBox="1"/>
          <p:nvPr/>
        </p:nvSpPr>
        <p:spPr>
          <a:xfrm>
            <a:off x="741405" y="1724434"/>
            <a:ext cx="8007179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Mathematics Test</a:t>
            </a:r>
          </a:p>
          <a:p>
            <a:pPr algn="l"/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This assignment counts for 25% of the total module mark. </a:t>
            </a:r>
          </a:p>
          <a:p>
            <a:pPr algn="l"/>
            <a:r>
              <a:rPr lang="en-GB" b="1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Instructions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The test should be </a:t>
            </a:r>
            <a:r>
              <a:rPr lang="en-GB" b="1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submitted any time in Week 7</a:t>
            </a: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This is an online test, written and submitted directly on the VLE. No other submission formats will be accepted.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You can type-in your answer or upload a file with your answer e.g. word document.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You will have </a:t>
            </a:r>
            <a:r>
              <a:rPr lang="en-GB" b="1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1 hour to complete</a:t>
            </a: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 the test in one sitting. So only start the test when you are sure you can complete it in one sitting. No reattempt will be allowed.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During the test you are only allowed to use a calculator, no other equipment is allowed.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Practice for this test is available as the questions provided for the Data and Probability Activities in units 1 to 7.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Ensure you review the notes in units 1 to 7 prior to taking the test.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Please note that you are not required to produce any R code during this test.</a:t>
            </a:r>
          </a:p>
        </p:txBody>
      </p:sp>
    </p:spTree>
    <p:extLst>
      <p:ext uri="{BB962C8B-B14F-4D97-AF65-F5344CB8AC3E}">
        <p14:creationId xmlns:p14="http://schemas.microsoft.com/office/powerpoint/2010/main" val="448805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9210E0-3003-7306-03F1-D643E918688A}"/>
              </a:ext>
            </a:extLst>
          </p:cNvPr>
          <p:cNvSpPr txBox="1"/>
          <p:nvPr/>
        </p:nvSpPr>
        <p:spPr>
          <a:xfrm>
            <a:off x="667265" y="2310714"/>
            <a:ext cx="831105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following dataset refers to the number of children in each of 24 surveyed families. </a:t>
            </a:r>
          </a:p>
          <a:p>
            <a:r>
              <a:rPr lang="en-US" dirty="0"/>
              <a:t>Draw a frequency distribution table and calculate relative frequency and percentage.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7BD17EC9-84E9-CE74-29B1-F7138B7B9E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333503"/>
              </p:ext>
            </p:extLst>
          </p:nvPr>
        </p:nvGraphicFramePr>
        <p:xfrm>
          <a:off x="1524000" y="3943324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32306645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93224105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5031437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183589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71236177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2313570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61061362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1241813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23408546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655815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0631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663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05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7164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69AD988-3FBD-B280-B897-03D905D715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908352"/>
              </p:ext>
            </p:extLst>
          </p:nvPr>
        </p:nvGraphicFramePr>
        <p:xfrm>
          <a:off x="1524000" y="2311400"/>
          <a:ext cx="663145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41013633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783724168"/>
                    </a:ext>
                  </a:extLst>
                </a:gridCol>
                <a:gridCol w="2137719">
                  <a:extLst>
                    <a:ext uri="{9D8B030D-6E8A-4147-A177-3AD203B41FA5}">
                      <a16:colId xmlns:a16="http://schemas.microsoft.com/office/drawing/2014/main" val="578606180"/>
                    </a:ext>
                  </a:extLst>
                </a:gridCol>
                <a:gridCol w="1445740">
                  <a:extLst>
                    <a:ext uri="{9D8B030D-6E8A-4147-A177-3AD203B41FA5}">
                      <a16:colId xmlns:a16="http://schemas.microsoft.com/office/drawing/2014/main" val="28926304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 of children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Relative frequency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3492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451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522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72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856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03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8363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78215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442242-7E75-7A08-9F15-EBD30C2D8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45529"/>
            <a:ext cx="7772400" cy="485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82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E86768C-46BF-9EBE-8B44-37ADCB261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306" y="1811997"/>
            <a:ext cx="7772400" cy="457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702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1534C-BF88-E541-B4DF-559ACD9C5196}"/>
              </a:ext>
            </a:extLst>
          </p:cNvPr>
          <p:cNvSpPr txBox="1">
            <a:spLocks/>
          </p:cNvSpPr>
          <p:nvPr/>
        </p:nvSpPr>
        <p:spPr>
          <a:xfrm>
            <a:off x="175886" y="1171154"/>
            <a:ext cx="7422778" cy="6302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F16A87-61B2-6B42-B17A-25C5B3B93791}"/>
              </a:ext>
            </a:extLst>
          </p:cNvPr>
          <p:cNvSpPr txBox="1"/>
          <p:nvPr/>
        </p:nvSpPr>
        <p:spPr>
          <a:xfrm>
            <a:off x="301752" y="1892808"/>
            <a:ext cx="33101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Probabilities and P-value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Test questions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Questions and Answers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Placeholder 12">
            <a:extLst>
              <a:ext uri="{FF2B5EF4-FFF2-40B4-BE49-F238E27FC236}">
                <a16:creationId xmlns:a16="http://schemas.microsoft.com/office/drawing/2014/main" id="{60A5A4C2-ECCA-964E-BADA-BEE267888B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" b="11"/>
          <a:stretch>
            <a:fillRect/>
          </a:stretch>
        </p:blipFill>
        <p:spPr>
          <a:xfrm>
            <a:off x="4824549" y="2229610"/>
            <a:ext cx="3470365" cy="2927175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4902FE0-CD36-3447-9D17-C36E2EA9F4FB}"/>
              </a:ext>
            </a:extLst>
          </p:cNvPr>
          <p:cNvSpPr txBox="1">
            <a:spLocks/>
          </p:cNvSpPr>
          <p:nvPr/>
        </p:nvSpPr>
        <p:spPr>
          <a:xfrm>
            <a:off x="4977686" y="2410300"/>
            <a:ext cx="3455114" cy="2910638"/>
          </a:xfrm>
          <a:prstGeom prst="rect">
            <a:avLst/>
          </a:prstGeom>
          <a:ln w="63500">
            <a:gradFill>
              <a:gsLst>
                <a:gs pos="0">
                  <a:srgbClr val="4D1451">
                    <a:lumMod val="90000"/>
                    <a:lumOff val="10000"/>
                  </a:srgbClr>
                </a:gs>
                <a:gs pos="98000">
                  <a:srgbClr val="DB342A"/>
                </a:gs>
              </a:gsLst>
              <a:lin ang="6000000" scaled="0"/>
            </a:gradFill>
            <a:miter lim="800000"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3362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654C20-736C-ACA4-E954-D72D1385802D}"/>
              </a:ext>
            </a:extLst>
          </p:cNvPr>
          <p:cNvSpPr txBox="1"/>
          <p:nvPr/>
        </p:nvSpPr>
        <p:spPr>
          <a:xfrm>
            <a:off x="1816443" y="2928551"/>
            <a:ext cx="5239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Discussion?</a:t>
            </a:r>
          </a:p>
          <a:p>
            <a:r>
              <a:rPr lang="en-US"/>
              <a:t>Q&amp;A?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21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78280" y="2316480"/>
            <a:ext cx="588718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  <a:p>
            <a:pPr marL="285750" indent="-285750">
              <a:buFont typeface="Arial" pitchFamily="34" charset="0"/>
              <a:buChar char="•"/>
            </a:pPr>
            <a:r>
              <a:rPr lang="en-GB" dirty="0"/>
              <a:t>Session to be recorded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/>
              <a:t>Please turn on microphone to talk or type in the chat box.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/>
              <a:t>If not talking, please keep microphone on mute.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/>
              <a:t>There will be opportunity for questions at the end too.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2313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698DE2-747C-8996-F875-8CEEFE1B54BF}"/>
              </a:ext>
            </a:extLst>
          </p:cNvPr>
          <p:cNvSpPr txBox="1"/>
          <p:nvPr/>
        </p:nvSpPr>
        <p:spPr>
          <a:xfrm>
            <a:off x="1003851" y="2082105"/>
            <a:ext cx="721581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GB" altLang="en-US" sz="1800" dirty="0"/>
              <a:t>Probability measures the chance that something will happen.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alt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altLang="en-US" sz="1800" dirty="0"/>
              <a:t>There is an element of uncertainty is associated with every  conclusion because information on all happenings is not available. 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dirty="0"/>
              <a:t>This uncertainty is numerically expressed as probability and expressed as the symbol ‘p’.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dirty="0"/>
              <a:t>In statistical analysis, we are interested in probability (p) of the observed difference in two samples due to chance ( </a:t>
            </a:r>
            <a:r>
              <a:rPr lang="en-GB" dirty="0" err="1"/>
              <a:t>i.e</a:t>
            </a:r>
            <a:r>
              <a:rPr lang="en-GB" dirty="0"/>
              <a:t>, due to sampling variation).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D341DA-D4AE-05D1-6606-2DD79BA456A7}"/>
              </a:ext>
            </a:extLst>
          </p:cNvPr>
          <p:cNvSpPr txBox="1"/>
          <p:nvPr/>
        </p:nvSpPr>
        <p:spPr>
          <a:xfrm>
            <a:off x="3101546" y="333632"/>
            <a:ext cx="3015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Probability</a:t>
            </a:r>
          </a:p>
        </p:txBody>
      </p:sp>
    </p:spTree>
    <p:extLst>
      <p:ext uri="{BB962C8B-B14F-4D97-AF65-F5344CB8AC3E}">
        <p14:creationId xmlns:p14="http://schemas.microsoft.com/office/powerpoint/2010/main" val="2482216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0606D9-F1E0-1162-C6A9-8617DE38C36F}"/>
              </a:ext>
            </a:extLst>
          </p:cNvPr>
          <p:cNvSpPr txBox="1"/>
          <p:nvPr/>
        </p:nvSpPr>
        <p:spPr>
          <a:xfrm>
            <a:off x="417443" y="2350461"/>
            <a:ext cx="794136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GB" altLang="en-US" sz="1800" dirty="0"/>
              <a:t>In statistics, we need to find out </a:t>
            </a:r>
            <a:r>
              <a:rPr lang="en-GB" altLang="en-US" sz="1800" i="1" dirty="0"/>
              <a:t>p-value</a:t>
            </a:r>
            <a:r>
              <a:rPr lang="en-GB" altLang="en-US" sz="1800" dirty="0"/>
              <a:t> and draw inference.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dirty="0"/>
              <a:t>If the </a:t>
            </a:r>
            <a:r>
              <a:rPr lang="en-GB" i="1" dirty="0"/>
              <a:t>p-value</a:t>
            </a:r>
            <a:r>
              <a:rPr lang="en-GB" dirty="0"/>
              <a:t> is greater than 0.05 , it is customary to accept that the difference to be due to chance (sampling variation)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dirty="0"/>
              <a:t>The observed difference in the samples under this condition is said to be </a:t>
            </a:r>
            <a:r>
              <a:rPr lang="en-GB" b="1" dirty="0"/>
              <a:t>statistically not significant </a:t>
            </a:r>
            <a:r>
              <a:rPr lang="en-GB" dirty="0"/>
              <a:t>or </a:t>
            </a:r>
            <a:r>
              <a:rPr lang="en-GB" b="1" dirty="0"/>
              <a:t>insignificant.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b="1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dirty="0"/>
              <a:t>If the </a:t>
            </a:r>
            <a:r>
              <a:rPr lang="en-GB" i="1" dirty="0"/>
              <a:t>p-value</a:t>
            </a:r>
            <a:r>
              <a:rPr lang="en-GB" dirty="0"/>
              <a:t> is less or equal to 0.05, the observed difference is considered as not due to sampling variation but due to some difference in the sample themselves. 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dirty="0"/>
              <a:t>The observed difference under these conditions, is said to be </a:t>
            </a:r>
            <a:r>
              <a:rPr lang="en-GB" b="1" dirty="0"/>
              <a:t>statistically significant.</a:t>
            </a:r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9CBF9C-2841-012D-FF09-E53D27A8E58D}"/>
              </a:ext>
            </a:extLst>
          </p:cNvPr>
          <p:cNvSpPr txBox="1"/>
          <p:nvPr/>
        </p:nvSpPr>
        <p:spPr>
          <a:xfrm>
            <a:off x="3101546" y="333632"/>
            <a:ext cx="3015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Probability</a:t>
            </a:r>
          </a:p>
        </p:txBody>
      </p:sp>
    </p:spTree>
    <p:extLst>
      <p:ext uri="{BB962C8B-B14F-4D97-AF65-F5344CB8AC3E}">
        <p14:creationId xmlns:p14="http://schemas.microsoft.com/office/powerpoint/2010/main" val="3947724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0A862C-5351-10E3-27CF-46219CFFE423}"/>
              </a:ext>
            </a:extLst>
          </p:cNvPr>
          <p:cNvSpPr txBox="1"/>
          <p:nvPr/>
        </p:nvSpPr>
        <p:spPr>
          <a:xfrm>
            <a:off x="815008" y="2035002"/>
            <a:ext cx="75139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en-US" sz="1800" dirty="0"/>
              <a:t>The </a:t>
            </a:r>
            <a:r>
              <a:rPr lang="en-GB" altLang="en-US" sz="1800" i="1" dirty="0"/>
              <a:t>p-value</a:t>
            </a:r>
            <a:r>
              <a:rPr lang="en-GB" altLang="en-US" sz="1800" dirty="0"/>
              <a:t> proves or disproves the </a:t>
            </a:r>
            <a:r>
              <a:rPr lang="en-GB" altLang="en-US" sz="1800" dirty="0">
                <a:highlight>
                  <a:srgbClr val="FFFF00"/>
                </a:highlight>
              </a:rPr>
              <a:t>null hypothesis </a:t>
            </a:r>
            <a:r>
              <a:rPr lang="en-GB" altLang="en-US" sz="1800" dirty="0"/>
              <a:t>based on its significance.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9A8BA5D-670B-3376-046E-DF3DD99127A1}"/>
                  </a:ext>
                </a:extLst>
              </p:cNvPr>
              <p:cNvSpPr txBox="1"/>
              <p:nvPr/>
            </p:nvSpPr>
            <p:spPr>
              <a:xfrm>
                <a:off x="377687" y="3681655"/>
                <a:ext cx="8537713" cy="25853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/>
                  <a:t>P-value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/>
                  <a:t>  0.05 means- the difference between two different groups is significant at the level of 5%. It is considered as the minimum level of significance.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/>
                  <a:t>P- value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/>
                  <a:t>  0.01 means – the difference between two different groups is significant at the level of 1%.  It is considered as the moderate level of significance.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/>
                  <a:t>P- value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dirty="0"/>
                  <a:t>  0.001 means the difference between two different groups is significant at the level of 0.1%. It is considered as the highly significant.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9A8BA5D-670B-3376-046E-DF3DD99127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7687" y="3681655"/>
                <a:ext cx="8537713" cy="2585323"/>
              </a:xfrm>
              <a:prstGeom prst="rect">
                <a:avLst/>
              </a:prstGeom>
              <a:blipFill>
                <a:blip r:embed="rId2"/>
                <a:stretch>
                  <a:fillRect l="-445" t="-9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D83CF42-B390-EF4C-93D8-83C6BBEF9445}"/>
              </a:ext>
            </a:extLst>
          </p:cNvPr>
          <p:cNvSpPr txBox="1"/>
          <p:nvPr/>
        </p:nvSpPr>
        <p:spPr>
          <a:xfrm>
            <a:off x="3101546" y="333632"/>
            <a:ext cx="3015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P-value</a:t>
            </a:r>
          </a:p>
        </p:txBody>
      </p:sp>
    </p:spTree>
    <p:extLst>
      <p:ext uri="{BB962C8B-B14F-4D97-AF65-F5344CB8AC3E}">
        <p14:creationId xmlns:p14="http://schemas.microsoft.com/office/powerpoint/2010/main" val="3775405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222A8-0DED-7721-BB00-21976298B2A9}"/>
              </a:ext>
            </a:extLst>
          </p:cNvPr>
          <p:cNvSpPr txBox="1"/>
          <p:nvPr/>
        </p:nvSpPr>
        <p:spPr>
          <a:xfrm>
            <a:off x="576470" y="2158162"/>
            <a:ext cx="816002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GB" b="0" i="0" u="none" strike="noStrike" dirty="0">
                <a:effectLst/>
              </a:rPr>
              <a:t>P values are expressed as decimals although it may be easier to understand what they are if you </a:t>
            </a:r>
            <a:r>
              <a:rPr lang="en-GB" b="0" i="1" u="sng" strike="noStrike" dirty="0"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convert them to a percentage</a:t>
            </a:r>
            <a:r>
              <a:rPr lang="en-GB" b="0" i="1" u="sng" strike="noStrike" dirty="0">
                <a:effectLst/>
              </a:rPr>
              <a:t>. 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b="0" i="0" u="none" strike="noStrike" dirty="0">
                <a:effectLst/>
              </a:rPr>
              <a:t>For example, a p value of 0.0254 is 2.54%. This means there is a 2.54% chance your results could be random (i.e. happened by chance). That’s pretty tiny. 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b="0" i="0" u="none" strike="noStrike" dirty="0">
                <a:effectLst/>
              </a:rPr>
              <a:t>On the other hand, a large p-value of 0.9(90%) means your results have a 90% probability of being completely random and </a:t>
            </a:r>
            <a:r>
              <a:rPr lang="en-GB" b="0" i="1" u="none" strike="noStrike" dirty="0">
                <a:effectLst/>
              </a:rPr>
              <a:t>not</a:t>
            </a:r>
            <a:r>
              <a:rPr lang="en-GB" b="0" i="0" u="none" strike="noStrike" dirty="0">
                <a:effectLst/>
              </a:rPr>
              <a:t> due to anything in your experiment. 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b="0" i="0" u="none" strike="noStrike" dirty="0">
                <a:effectLst/>
              </a:rPr>
              <a:t>Therefore, the smaller the </a:t>
            </a:r>
            <a:r>
              <a:rPr lang="en-GB" b="0" i="1" u="none" strike="noStrike" dirty="0">
                <a:effectLst/>
              </a:rPr>
              <a:t>p-value</a:t>
            </a:r>
            <a:r>
              <a:rPr lang="en-GB" b="0" i="0" u="none" strike="noStrike" dirty="0">
                <a:effectLst/>
              </a:rPr>
              <a:t>, the more important (“</a:t>
            </a:r>
            <a:r>
              <a:rPr lang="en-GB" b="0" i="0" u="none" strike="noStrike" dirty="0"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significant</a:t>
            </a:r>
            <a:r>
              <a:rPr lang="en-GB" b="0" i="0" u="none" strike="noStrike" dirty="0">
                <a:effectLst/>
              </a:rPr>
              <a:t>“) your results.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B0AC0E-1FAD-F75C-D93E-EFE52FE3085D}"/>
              </a:ext>
            </a:extLst>
          </p:cNvPr>
          <p:cNvSpPr txBox="1"/>
          <p:nvPr/>
        </p:nvSpPr>
        <p:spPr>
          <a:xfrm>
            <a:off x="3101546" y="333632"/>
            <a:ext cx="3015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P-value</a:t>
            </a:r>
          </a:p>
        </p:txBody>
      </p:sp>
    </p:spTree>
    <p:extLst>
      <p:ext uri="{BB962C8B-B14F-4D97-AF65-F5344CB8AC3E}">
        <p14:creationId xmlns:p14="http://schemas.microsoft.com/office/powerpoint/2010/main" val="889796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012196F6-9E88-4409-8A70-ACC8EC333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1664"/>
            <a:ext cx="9144000" cy="489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271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DF289D84-69F3-B890-E2DB-64C37B670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20" y="1727997"/>
            <a:ext cx="8723870" cy="487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8783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2891</TotalTime>
  <Words>982</Words>
  <Application>Microsoft Macintosh PowerPoint</Application>
  <PresentationFormat>On-screen Show (4:3)</PresentationFormat>
  <Paragraphs>149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Cambria Math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Brazier, Suzanne C</dc:creator>
  <cp:lastModifiedBy>Kabir, Russell</cp:lastModifiedBy>
  <cp:revision>84</cp:revision>
  <dcterms:created xsi:type="dcterms:W3CDTF">2019-05-01T15:27:08Z</dcterms:created>
  <dcterms:modified xsi:type="dcterms:W3CDTF">2023-12-13T18:51:44Z</dcterms:modified>
</cp:coreProperties>
</file>

<file path=docProps/thumbnail.jpeg>
</file>